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6"/>
  </p:notesMasterIdLst>
  <p:sldIdLst>
    <p:sldId id="388" r:id="rId2"/>
    <p:sldId id="350" r:id="rId3"/>
    <p:sldId id="348" r:id="rId4"/>
    <p:sldId id="381" r:id="rId5"/>
    <p:sldId id="407" r:id="rId6"/>
    <p:sldId id="408" r:id="rId7"/>
    <p:sldId id="409" r:id="rId8"/>
    <p:sldId id="406" r:id="rId9"/>
    <p:sldId id="403" r:id="rId10"/>
    <p:sldId id="410" r:id="rId11"/>
    <p:sldId id="411" r:id="rId12"/>
    <p:sldId id="412" r:id="rId13"/>
    <p:sldId id="413" r:id="rId14"/>
    <p:sldId id="414" r:id="rId15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pos="192" userDrawn="1">
          <p15:clr>
            <a:srgbClr val="A4A3A4"/>
          </p15:clr>
        </p15:guide>
        <p15:guide id="3" pos="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4A"/>
    <a:srgbClr val="004165"/>
    <a:srgbClr val="A9B2B1"/>
    <a:srgbClr val="800000"/>
    <a:srgbClr val="C6D5D7"/>
    <a:srgbClr val="DCEAEA"/>
    <a:srgbClr val="EBFDFF"/>
    <a:srgbClr val="ECFCFE"/>
    <a:srgbClr val="D9EFF8"/>
    <a:srgbClr val="EC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7" autoAdjust="0"/>
    <p:restoredTop sz="94925" autoAdjust="0"/>
  </p:normalViewPr>
  <p:slideViewPr>
    <p:cSldViewPr showGuides="1">
      <p:cViewPr varScale="1">
        <p:scale>
          <a:sx n="86" d="100"/>
          <a:sy n="86" d="100"/>
        </p:scale>
        <p:origin x="1832" y="184"/>
      </p:cViewPr>
      <p:guideLst>
        <p:guide orient="horz" pos="1008"/>
        <p:guide pos="192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70" d="100"/>
        <a:sy n="70" d="100"/>
      </p:scale>
      <p:origin x="0" y="88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6E6FB2C-DA94-C541-9E89-F92525DB3B64}" type="datetimeFigureOut">
              <a:rPr lang="en-US" smtClean="0"/>
              <a:t>2/11/19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1C54B805-CDAB-3A40-8111-AB777D1FA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03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4B805-CDAB-3A40-8111-AB777D1FAB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71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4B805-CDAB-3A40-8111-AB777D1FAB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69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does it appeal to?</a:t>
            </a:r>
          </a:p>
          <a:p>
            <a:r>
              <a:rPr lang="en-US" dirty="0"/>
              <a:t>How?</a:t>
            </a:r>
          </a:p>
          <a:p>
            <a:r>
              <a:rPr lang="en-US" dirty="0"/>
              <a:t>Website: Nickelodeon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4B805-CDAB-3A40-8111-AB777D1FAB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17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does it appeal to?</a:t>
            </a:r>
          </a:p>
          <a:p>
            <a:r>
              <a:rPr lang="en-US" dirty="0"/>
              <a:t>How?</a:t>
            </a:r>
          </a:p>
          <a:p>
            <a:r>
              <a:rPr lang="en-US" dirty="0"/>
              <a:t>Website: Nickelodeon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4B805-CDAB-3A40-8111-AB777D1FAB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09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does it appeal to?</a:t>
            </a:r>
          </a:p>
          <a:p>
            <a:r>
              <a:rPr lang="en-US" dirty="0"/>
              <a:t>How?</a:t>
            </a:r>
          </a:p>
          <a:p>
            <a:r>
              <a:rPr lang="en-US" dirty="0"/>
              <a:t>Website: Nickelodeon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4B805-CDAB-3A40-8111-AB777D1FAB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49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4B805-CDAB-3A40-8111-AB777D1FAB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66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4B805-CDAB-3A40-8111-AB777D1FAB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58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4B805-CDAB-3A40-8111-AB777D1FAB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41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dark bkg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71826"/>
            <a:ext cx="3048000" cy="694946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1066800" y="2743200"/>
            <a:ext cx="7010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9"/>
          <p:cNvSpPr>
            <a:spLocks noGrp="1"/>
          </p:cNvSpPr>
          <p:nvPr>
            <p:ph type="title" hasCustomPrompt="1"/>
          </p:nvPr>
        </p:nvSpPr>
        <p:spPr>
          <a:xfrm>
            <a:off x="628650" y="3200401"/>
            <a:ext cx="7886700" cy="533400"/>
          </a:xfrm>
          <a:prstGeom prst="rect">
            <a:avLst/>
          </a:prstGeom>
        </p:spPr>
        <p:txBody>
          <a:bodyPr/>
          <a:lstStyle>
            <a:lvl1pPr algn="ctr">
              <a:defRPr sz="2600">
                <a:solidFill>
                  <a:srgbClr val="FFF0A0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1647825" y="4038600"/>
            <a:ext cx="584835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rgbClr val="EBEBEB"/>
                </a:solidFill>
              </a:defRPr>
            </a:lvl1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ligh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066800" y="2743200"/>
            <a:ext cx="7010400" cy="0"/>
          </a:xfrm>
          <a:prstGeom prst="line">
            <a:avLst/>
          </a:prstGeom>
          <a:ln>
            <a:solidFill>
              <a:srgbClr val="A9B2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9"/>
          <p:cNvSpPr>
            <a:spLocks noGrp="1"/>
          </p:cNvSpPr>
          <p:nvPr>
            <p:ph type="title" hasCustomPrompt="1"/>
          </p:nvPr>
        </p:nvSpPr>
        <p:spPr>
          <a:xfrm>
            <a:off x="628650" y="3200401"/>
            <a:ext cx="7886700" cy="533400"/>
          </a:xfrm>
          <a:prstGeom prst="rect">
            <a:avLst/>
          </a:prstGeom>
        </p:spPr>
        <p:txBody>
          <a:bodyPr/>
          <a:lstStyle>
            <a:lvl1pPr algn="ctr">
              <a:defRPr sz="260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1647825" y="4038600"/>
            <a:ext cx="584835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Presentation Subtitle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77404"/>
            <a:ext cx="3048000" cy="694944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304800" y="125658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599"/>
            <a:ext cx="8610600" cy="64507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idx="1"/>
          </p:nvPr>
        </p:nvSpPr>
        <p:spPr>
          <a:xfrm>
            <a:off x="457200" y="1604155"/>
            <a:ext cx="8229600" cy="5101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8" indent="-287338">
              <a:buSzPct val="100000"/>
              <a:defRPr sz="24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marL="685800" indent="-228600"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1084263" indent="-169863"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060575" indent="-290513"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416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running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914400"/>
          </a:xfrm>
          <a:prstGeom prst="rect">
            <a:avLst/>
          </a:prstGeom>
        </p:spPr>
        <p:txBody>
          <a:bodyPr vert="horz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3"/>
          <p:cNvSpPr>
            <a:spLocks noGrp="1"/>
          </p:cNvSpPr>
          <p:nvPr>
            <p:ph idx="1"/>
          </p:nvPr>
        </p:nvSpPr>
        <p:spPr>
          <a:xfrm>
            <a:off x="457200" y="1604155"/>
            <a:ext cx="8229600" cy="5101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SzPct val="100000"/>
              <a:buFontTx/>
              <a:buNone/>
              <a:defRPr sz="24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800" y="125658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82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s-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838200"/>
          </a:xfrm>
          <a:prstGeom prst="rect">
            <a:avLst/>
          </a:prstGeom>
        </p:spPr>
        <p:txBody>
          <a:bodyPr vert="horz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400" y="1600200"/>
            <a:ext cx="3733800" cy="5181600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400"/>
            </a:lvl1pPr>
            <a:lvl2pPr marL="685800" indent="-228600">
              <a:defRPr sz="2000"/>
            </a:lvl2pPr>
            <a:lvl3pPr marL="1084263" indent="-169863">
              <a:defRPr sz="2000"/>
            </a:lvl3pPr>
            <a:lvl5pPr marL="2057400" indent="-228600">
              <a:defRPr/>
            </a:lvl5pPr>
          </a:lstStyle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125658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572000" y="1600200"/>
            <a:ext cx="3733800" cy="5181600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400"/>
            </a:lvl1pPr>
            <a:lvl2pPr marL="685800" indent="-228600">
              <a:defRPr sz="2000"/>
            </a:lvl2pPr>
            <a:lvl3pPr marL="1084263" indent="-169863">
              <a:defRPr sz="2000"/>
            </a:lvl3pPr>
            <a:lvl5pPr marL="2057400" indent="-228600">
              <a:defRPr/>
            </a:lvl5pPr>
          </a:lstStyle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283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s--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762000"/>
          </a:xfrm>
          <a:prstGeom prst="rect">
            <a:avLst/>
          </a:prstGeom>
        </p:spPr>
        <p:txBody>
          <a:bodyPr vert="horz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04800" y="125658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3886200" cy="5029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1"/>
          </p:nvPr>
        </p:nvSpPr>
        <p:spPr>
          <a:xfrm>
            <a:off x="4648200" y="1600200"/>
            <a:ext cx="3886200" cy="5029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2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-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14300"/>
            <a:ext cx="1812635" cy="41328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609599"/>
            <a:ext cx="8610600" cy="64507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800" y="125658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07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14300"/>
            <a:ext cx="1812635" cy="4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8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6D5D7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14300"/>
            <a:ext cx="1812635" cy="4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2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4" r:id="rId2"/>
    <p:sldLayoutId id="2147483666" r:id="rId3"/>
    <p:sldLayoutId id="2147483740" r:id="rId4"/>
    <p:sldLayoutId id="2147483744" r:id="rId5"/>
    <p:sldLayoutId id="2147483745" r:id="rId6"/>
    <p:sldLayoutId id="2147483736" r:id="rId7"/>
    <p:sldLayoutId id="2147483743" r:id="rId8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0">
          <a:solidFill>
            <a:schemeClr val="tx2">
              <a:lumMod val="65000"/>
              <a:lumOff val="35000"/>
            </a:schemeClr>
          </a:solidFill>
          <a:latin typeface="Myriad Pro Semibold" charset="0"/>
          <a:ea typeface="Myriad Pro Semibold" charset="0"/>
          <a:cs typeface="Myriad Pro Semibol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SzPct val="87000"/>
        <a:buFont typeface="ArialUnicodeMS" charset="0"/>
        <a:buChar char="▸"/>
        <a:defRPr sz="2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63052"/>
        </a:buClr>
        <a:buSzPct val="80000"/>
        <a:buFont typeface="Wingdings" charset="0"/>
        <a:buChar char="§"/>
        <a:defRPr sz="18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sz="18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ü"/>
        <a:defRPr sz="16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Courier New" charset="0"/>
        <a:buChar char="o"/>
        <a:defRPr sz="1600">
          <a:solidFill>
            <a:srgbClr val="063052"/>
          </a:solidFill>
          <a:latin typeface="+mn-lt"/>
          <a:ea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astmasters.org/~/media/A107552E24D443A78451E8730B729CA6.ashx" TargetMode="External"/><Relationship Id="rId2" Type="http://schemas.openxmlformats.org/officeDocument/2006/relationships/hyperlink" Target="https://www.toastmasters.org/footer/~/media/B3C7B0A9EFB74E1BBBC1A7A0372A1657.ashx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oastmasters.org/resources/logos-images-and-templates/club-and-district-websites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Websites and other Tasty Toastmasters Tech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Luke Donabauer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6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24400" y="1828800"/>
            <a:ext cx="3733800" cy="4419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800" dirty="0"/>
              <a:t>Whilst there is no TM guide specifically for these platforms at the moment, </a:t>
            </a:r>
            <a:r>
              <a:rPr lang="en-US" sz="1800" dirty="0" err="1"/>
              <a:t>wordpress</a:t>
            </a:r>
            <a:r>
              <a:rPr lang="en-US" sz="1800" dirty="0"/>
              <a:t> is by far the most customizable platform</a:t>
            </a:r>
          </a:p>
          <a:p>
            <a:r>
              <a:rPr lang="en-US" sz="1800" dirty="0"/>
              <a:t>You can make it as simple/ complex as you want</a:t>
            </a:r>
          </a:p>
          <a:p>
            <a:r>
              <a:rPr lang="en-US" sz="1800" dirty="0"/>
              <a:t>There is a massive amount of resources already in existence for the use of these platforms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24400" y="990600"/>
            <a:ext cx="3733800" cy="533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2400" kern="0" dirty="0"/>
              <a:t>Google and </a:t>
            </a:r>
            <a:r>
              <a:rPr lang="en-US" sz="2400" kern="0" dirty="0" err="1"/>
              <a:t>Wordpress</a:t>
            </a:r>
            <a:r>
              <a:rPr lang="en-US" sz="2400" kern="0" dirty="0"/>
              <a:t> websites</a:t>
            </a: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BFD1BA05-65E8-433E-B476-634841EFFA9B}"/>
              </a:ext>
            </a:extLst>
          </p:cNvPr>
          <p:cNvSpPr txBox="1">
            <a:spLocks/>
          </p:cNvSpPr>
          <p:nvPr/>
        </p:nvSpPr>
        <p:spPr>
          <a:xfrm>
            <a:off x="228600" y="338328"/>
            <a:ext cx="8229600" cy="762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kern="0" dirty="0"/>
              <a:t>Platforms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0A7676-8397-4721-8532-3EBD5BBCF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31" y="1815737"/>
            <a:ext cx="4461669" cy="350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4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000" dirty="0"/>
              <a:t>Website tips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Update regularly (meeting times &amp; content)</a:t>
            </a:r>
          </a:p>
          <a:p>
            <a:pPr>
              <a:buSzPct val="100000"/>
            </a:pPr>
            <a:endParaRPr lang="en-US" sz="2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>
              <a:buSzPct val="100000"/>
            </a:pPr>
            <a:r>
              <a:rPr lang="en-US" dirty="0"/>
              <a:t>Limit amount of site admins (less people are changing content)</a:t>
            </a:r>
          </a:p>
          <a:p>
            <a:pPr>
              <a:buSzPct val="100000"/>
            </a:pPr>
            <a:endParaRPr lang="en-US" dirty="0"/>
          </a:p>
          <a:p>
            <a:pPr>
              <a:buSzPct val="100000"/>
            </a:pPr>
            <a:r>
              <a:rPr lang="en-US" dirty="0"/>
              <a:t>Ensure ease of handover (at changeover) </a:t>
            </a:r>
          </a:p>
          <a:p>
            <a:pPr>
              <a:buSzPct val="100000"/>
            </a:pPr>
            <a:endParaRPr lang="en-US" dirty="0"/>
          </a:p>
          <a:p>
            <a:pPr>
              <a:buSzPct val="100000"/>
            </a:pPr>
            <a:r>
              <a:rPr lang="en-US" dirty="0"/>
              <a:t>Ensure regular engaging content is uploaded	</a:t>
            </a:r>
          </a:p>
          <a:p>
            <a:pPr lvl="1">
              <a:buSzPct val="100000"/>
            </a:pPr>
            <a:r>
              <a:rPr lang="en-US" dirty="0"/>
              <a:t>Use clear and descriptive headings</a:t>
            </a:r>
          </a:p>
          <a:p>
            <a:pPr lvl="1">
              <a:buSzPct val="100000"/>
            </a:pPr>
            <a:r>
              <a:rPr lang="en-US" dirty="0"/>
              <a:t>Include media (images/videos..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>
              <a:buSzPct val="100000"/>
            </a:pPr>
            <a:r>
              <a:rPr lang="en-US" dirty="0"/>
              <a:t>Link in multiple sites (</a:t>
            </a:r>
            <a:r>
              <a:rPr lang="en-US" dirty="0" err="1"/>
              <a:t>facebook</a:t>
            </a:r>
            <a:r>
              <a:rPr lang="en-US" dirty="0"/>
              <a:t>/ d90..etc)</a:t>
            </a:r>
          </a:p>
          <a:p>
            <a:pPr marL="914400" lvl="2" indent="0">
              <a:buSzPct val="100000"/>
              <a:buNone/>
            </a:pPr>
            <a:endParaRPr lang="en-US" sz="2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lvl="2">
              <a:buSzPct val="100000"/>
            </a:pPr>
            <a:endParaRPr lang="en-US" sz="2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0" indent="0">
              <a:buSzPct val="100000"/>
              <a:buNone/>
            </a:pPr>
            <a:endParaRPr lang="en-US" sz="28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6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000" dirty="0" err="1"/>
              <a:t>Easyspeak</a:t>
            </a:r>
            <a:endParaRPr lang="en-US" sz="3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Very handy tool once mastered for the VPE in that it acts as a workflow system, can keep track of projects &amp; roles completed and can autofill agendas!</a:t>
            </a:r>
          </a:p>
          <a:p>
            <a:pPr>
              <a:buSzPct val="100000"/>
            </a:pPr>
            <a:r>
              <a:rPr lang="en-US" dirty="0"/>
              <a:t>Has a function for VPM to track guests/ file note accordingly (when they were contacted and if they’ll be available next month..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>
              <a:buSzPct val="100000"/>
            </a:pPr>
            <a:r>
              <a:rPr lang="en-US" dirty="0"/>
              <a:t>It’s completely free!</a:t>
            </a:r>
          </a:p>
          <a:p>
            <a:pPr>
              <a:buSzPct val="100000"/>
            </a:pPr>
            <a:endParaRPr lang="en-US" dirty="0"/>
          </a:p>
          <a:p>
            <a:pPr>
              <a:buSzPct val="100000"/>
            </a:pPr>
            <a:r>
              <a:rPr lang="en-US" dirty="0"/>
              <a:t>Any questions, please let me know and I’ll work with Sally Morton afterwards to put a FAQ together</a:t>
            </a:r>
          </a:p>
          <a:p>
            <a:pPr marL="914400" lvl="2" indent="0">
              <a:buSzPct val="100000"/>
              <a:buNone/>
            </a:pPr>
            <a:endParaRPr lang="en-US" sz="2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lvl="2">
              <a:buSzPct val="100000"/>
            </a:pPr>
            <a:endParaRPr lang="en-US" sz="2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0" indent="0">
              <a:buSzPct val="100000"/>
              <a:buNone/>
            </a:pPr>
            <a:endParaRPr lang="en-US" sz="28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3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5EB47-A9AC-498B-B741-740769C5C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E2A54-B0F3-4CD8-8B88-D22B46B95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So why cover this topic?</a:t>
            </a:r>
          </a:p>
          <a:p>
            <a:endParaRPr lang="en-AU" dirty="0"/>
          </a:p>
          <a:p>
            <a:r>
              <a:rPr lang="en-AU" dirty="0"/>
              <a:t>With the rollout of Pathways, this put digitalisation in our sites – something that all modern organisations require</a:t>
            </a:r>
          </a:p>
          <a:p>
            <a:endParaRPr lang="en-AU" dirty="0"/>
          </a:p>
          <a:p>
            <a:r>
              <a:rPr lang="en-AU" dirty="0"/>
              <a:t>It’s always important to consider your target audience and demographic to best attract attention from the public</a:t>
            </a:r>
          </a:p>
          <a:p>
            <a:endParaRPr lang="en-AU" dirty="0"/>
          </a:p>
          <a:p>
            <a:r>
              <a:rPr lang="en-AU" dirty="0"/>
              <a:t>The slides will be available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776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E08AE-208F-44BA-9F99-6A035149340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88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000" dirty="0"/>
              <a:t>Introduction/Overview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Pct val="100000"/>
            </a:pP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Creating your digital image</a:t>
            </a:r>
          </a:p>
          <a:p>
            <a:pPr>
              <a:buSzPct val="100000"/>
            </a:pPr>
            <a:endParaRPr lang="en-US" sz="2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>
              <a:buSzPct val="100000"/>
            </a:pPr>
            <a:r>
              <a:rPr lang="en-US" dirty="0"/>
              <a:t>Marketing your club online</a:t>
            </a:r>
          </a:p>
          <a:p>
            <a:pPr>
              <a:buSzPct val="100000"/>
            </a:pPr>
            <a:endParaRPr lang="en-US" dirty="0"/>
          </a:p>
          <a:p>
            <a:pPr>
              <a:buSzPct val="100000"/>
            </a:pPr>
            <a:r>
              <a:rPr lang="en-US" dirty="0"/>
              <a:t>TI Branding </a:t>
            </a:r>
          </a:p>
          <a:p>
            <a:pPr>
              <a:buSzPct val="100000"/>
            </a:pPr>
            <a:endParaRPr lang="en-US" dirty="0"/>
          </a:p>
          <a:p>
            <a:pPr>
              <a:buSzPct val="100000"/>
            </a:pPr>
            <a:r>
              <a:rPr lang="en-US" dirty="0"/>
              <a:t>Online platforms (</a:t>
            </a:r>
            <a:r>
              <a:rPr lang="en-US" dirty="0" err="1"/>
              <a:t>Freetoasthost</a:t>
            </a:r>
            <a:r>
              <a:rPr lang="en-US" dirty="0"/>
              <a:t>/ </a:t>
            </a:r>
            <a:r>
              <a:rPr lang="en-US" dirty="0" err="1"/>
              <a:t>wordpress</a:t>
            </a:r>
            <a:r>
              <a:rPr lang="en-US" dirty="0"/>
              <a:t>)</a:t>
            </a:r>
          </a:p>
          <a:p>
            <a:pPr>
              <a:buSzPct val="100000"/>
            </a:pPr>
            <a:endParaRPr lang="en-US" dirty="0"/>
          </a:p>
          <a:p>
            <a:pPr>
              <a:buSzPct val="100000"/>
            </a:pPr>
            <a:r>
              <a:rPr lang="en-US" dirty="0"/>
              <a:t>Website tips</a:t>
            </a:r>
          </a:p>
          <a:p>
            <a:pPr>
              <a:buSzPct val="100000"/>
            </a:pPr>
            <a:endParaRPr lang="en-US" dirty="0"/>
          </a:p>
          <a:p>
            <a:pPr>
              <a:buSzPct val="100000"/>
            </a:pPr>
            <a:r>
              <a:rPr lang="en-US" dirty="0"/>
              <a:t>Easy Speak</a:t>
            </a:r>
          </a:p>
          <a:p>
            <a:pPr lvl="2">
              <a:buSzPct val="100000"/>
            </a:pPr>
            <a:endParaRPr lang="en-US" sz="2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lvl="2">
              <a:buSzPct val="100000"/>
            </a:pPr>
            <a:endParaRPr lang="en-US" sz="2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0" indent="0">
              <a:buSzPct val="100000"/>
              <a:buNone/>
            </a:pPr>
            <a:endParaRPr lang="en-US" sz="28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3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Creating your digital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How do you want your club to present?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Who is your target audience?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382010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1EA31E-01AE-44D6-8287-78AC8BB13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2291"/>
            <a:ext cx="9144000" cy="453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9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3DC0FB-FEDB-45D5-B8FA-1C5568253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4962"/>
            <a:ext cx="9144000" cy="408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2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D5CCC5-63BF-4BBB-A9AC-A156FCC35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7088"/>
            <a:ext cx="9144000" cy="452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6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Creating your digital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After </a:t>
            </a:r>
            <a:r>
              <a:rPr lang="en-US" dirty="0" err="1"/>
              <a:t>analysing</a:t>
            </a:r>
            <a:r>
              <a:rPr lang="en-US" dirty="0"/>
              <a:t> these websites, who here is confident their website is effectively targeting their selected audience?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about demographics?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Case study</a:t>
            </a:r>
            <a:endParaRPr lang="en-US" sz="2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5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Toastmasters Branding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9F9241-0754-4EB0-B519-3C2AE56AC929}"/>
              </a:ext>
            </a:extLst>
          </p:cNvPr>
          <p:cNvSpPr txBox="1">
            <a:spLocks/>
          </p:cNvSpPr>
          <p:nvPr/>
        </p:nvSpPr>
        <p:spPr>
          <a:xfrm>
            <a:off x="457200" y="1604155"/>
            <a:ext cx="8229600" cy="395844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7000"/>
              <a:buFont typeface="ArialUnicodeMS" charset="0"/>
              <a:buChar char="▸"/>
              <a:defRPr sz="2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SzPct val="80000"/>
              <a:buFont typeface="Wingdings" charset="0"/>
              <a:buChar char="§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ü"/>
              <a:defRPr sz="16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Courier New" charset="0"/>
              <a:buChar char="o"/>
              <a:defRPr sz="16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Available in the Brand Manual:</a:t>
            </a:r>
          </a:p>
          <a:p>
            <a:pPr marL="0" indent="0">
              <a:buNone/>
            </a:pPr>
            <a:r>
              <a:rPr lang="en-US" sz="2400" kern="0" dirty="0">
                <a:solidFill>
                  <a:schemeClr val="tx2">
                    <a:lumMod val="65000"/>
                    <a:lumOff val="35000"/>
                  </a:schemeClr>
                </a:solidFill>
                <a:hlinkClick r:id="rId2"/>
              </a:rPr>
              <a:t>Click here for Brand Manual</a:t>
            </a:r>
            <a:endParaRPr lang="en-US" sz="2400" kern="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sz="2400" kern="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r>
              <a:rPr lang="en-US" sz="2400" kern="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Also available in the visual Brand Guidelines:</a:t>
            </a:r>
          </a:p>
          <a:p>
            <a:pPr marL="0" indent="0">
              <a:buNone/>
            </a:pPr>
            <a:r>
              <a:rPr lang="en-US" sz="2400" kern="0" dirty="0">
                <a:solidFill>
                  <a:schemeClr val="tx2">
                    <a:lumMod val="65000"/>
                    <a:lumOff val="35000"/>
                  </a:schemeClr>
                </a:solidFill>
                <a:hlinkClick r:id="rId3"/>
              </a:rPr>
              <a:t>Click here for Visual Brand Guidelines</a:t>
            </a:r>
            <a:r>
              <a:rPr lang="en-US" sz="2400" kern="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sz="2400" kern="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000" kern="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(For images/</a:t>
            </a:r>
            <a:r>
              <a:rPr lang="en-US" sz="2000" kern="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colours</a:t>
            </a:r>
            <a:r>
              <a:rPr lang="en-US" sz="2000" kern="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/ typography..</a:t>
            </a:r>
            <a:r>
              <a:rPr lang="en-US" sz="2000" kern="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etc</a:t>
            </a:r>
            <a:r>
              <a:rPr lang="en-US" sz="2000" kern="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US" sz="2000" kern="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7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24400" y="1828800"/>
            <a:ext cx="3733800" cy="4419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1800" dirty="0"/>
              <a:t>A free service provided by TM International</a:t>
            </a:r>
          </a:p>
          <a:p>
            <a:r>
              <a:rPr lang="en-US" sz="1800" dirty="0"/>
              <a:t>If your club is looking to take up the offer, you can request it here:</a:t>
            </a: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Click here for </a:t>
            </a:r>
            <a:r>
              <a:rPr lang="en-US" sz="1800" dirty="0" err="1">
                <a:hlinkClick r:id="rId2"/>
              </a:rPr>
              <a:t>FreeToastHost</a:t>
            </a:r>
            <a:r>
              <a:rPr lang="en-US" sz="1800" dirty="0">
                <a:hlinkClick r:id="rId2"/>
              </a:rPr>
              <a:t> Resources</a:t>
            </a:r>
            <a:r>
              <a:rPr lang="en-US" sz="1800" dirty="0"/>
              <a:t> </a:t>
            </a:r>
          </a:p>
          <a:p>
            <a:r>
              <a:rPr lang="en-US" sz="1800" dirty="0"/>
              <a:t>There is also plenty of resources available to assist you (user docs/ forum or even the ability to register for website support!)</a:t>
            </a:r>
          </a:p>
          <a:p>
            <a:r>
              <a:rPr lang="en-US" sz="1800" dirty="0"/>
              <a:t>You can also download the website </a:t>
            </a:r>
            <a:r>
              <a:rPr lang="en-US" sz="1800" dirty="0" err="1"/>
              <a:t>masterheads</a:t>
            </a:r>
            <a:r>
              <a:rPr lang="en-US" sz="1800" dirty="0"/>
              <a:t> from this page</a:t>
            </a:r>
          </a:p>
          <a:p>
            <a:pPr marL="0" indent="0">
              <a:buNone/>
            </a:pPr>
            <a:r>
              <a:rPr lang="en-US" sz="1800"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24400" y="990600"/>
            <a:ext cx="3733800" cy="533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2400" kern="0" dirty="0" err="1"/>
              <a:t>FreeToastHost</a:t>
            </a:r>
            <a:endParaRPr lang="en-US" sz="2400" kern="0" dirty="0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BFD1BA05-65E8-433E-B476-634841EFFA9B}"/>
              </a:ext>
            </a:extLst>
          </p:cNvPr>
          <p:cNvSpPr txBox="1">
            <a:spLocks/>
          </p:cNvSpPr>
          <p:nvPr/>
        </p:nvSpPr>
        <p:spPr>
          <a:xfrm>
            <a:off x="228600" y="338328"/>
            <a:ext cx="8229600" cy="762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kern="0" dirty="0"/>
              <a:t>Platforms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60B4D5-1746-4B7B-AC0F-682E1F690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33" y="1981200"/>
            <a:ext cx="463126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7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theme/theme1.xml><?xml version="1.0" encoding="utf-8"?>
<a:theme xmlns:a="http://schemas.openxmlformats.org/drawingml/2006/main" name="TI Corporate: 4x3 – Title &amp; Content">
  <a:themeElements>
    <a:clrScheme name="Custom 8">
      <a:dk1>
        <a:srgbClr val="132E3E"/>
      </a:dk1>
      <a:lt1>
        <a:srgbClr val="FFFFFF"/>
      </a:lt1>
      <a:dk2>
        <a:srgbClr val="000000"/>
      </a:dk2>
      <a:lt2>
        <a:srgbClr val="C8C8C8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Convention_201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vention_201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7409</TotalTime>
  <Words>447</Words>
  <Application>Microsoft Macintosh PowerPoint</Application>
  <PresentationFormat>On-screen Show (4:3)</PresentationFormat>
  <Paragraphs>95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ArialUnicodeMS</vt:lpstr>
      <vt:lpstr>Arial</vt:lpstr>
      <vt:lpstr>Arial Black</vt:lpstr>
      <vt:lpstr>Calibri</vt:lpstr>
      <vt:lpstr>Courier New</vt:lpstr>
      <vt:lpstr>Myriad Pro</vt:lpstr>
      <vt:lpstr>Myriad Pro Semibold</vt:lpstr>
      <vt:lpstr>Wingdings</vt:lpstr>
      <vt:lpstr>TI Corporate: 4x3 – Title &amp; Content</vt:lpstr>
      <vt:lpstr>Websites and other Tasty Toastmasters Tech</vt:lpstr>
      <vt:lpstr>Introduction/Overview</vt:lpstr>
      <vt:lpstr>Creating your digital image</vt:lpstr>
      <vt:lpstr>PowerPoint Presentation</vt:lpstr>
      <vt:lpstr>PowerPoint Presentation</vt:lpstr>
      <vt:lpstr>PowerPoint Presentation</vt:lpstr>
      <vt:lpstr>Creating your digital image</vt:lpstr>
      <vt:lpstr>Toastmasters Branding</vt:lpstr>
      <vt:lpstr>PowerPoint Presentation</vt:lpstr>
      <vt:lpstr>PowerPoint Presentation</vt:lpstr>
      <vt:lpstr>Website tips</vt:lpstr>
      <vt:lpstr>Easyspeak</vt:lpstr>
      <vt:lpstr>Conclusion</vt:lpstr>
      <vt:lpstr>Thank you!!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drex</dc:creator>
  <cp:lastModifiedBy>Bob Kirchner</cp:lastModifiedBy>
  <cp:revision>298</cp:revision>
  <cp:lastPrinted>2017-08-03T22:39:42Z</cp:lastPrinted>
  <dcterms:created xsi:type="dcterms:W3CDTF">2011-07-13T15:20:37Z</dcterms:created>
  <dcterms:modified xsi:type="dcterms:W3CDTF">2019-02-11T00:56:09Z</dcterms:modified>
</cp:coreProperties>
</file>